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2a94c68458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2a94c68458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22e6faf19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22e6faf1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2e6faf1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2e6faf1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2a94c68458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2a94c68458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22e6faf19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22e6faf19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2e6faf19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2e6faf19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2e6faf19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2e6faf19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2e6faf19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2e6faf19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2e6faf19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2e6faf19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2e6faf19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2e6faf19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a94c68458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2a94c68458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22e6faf19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22e6faf19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2e6faf19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2e6faf19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2a94c68458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2a94c68458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2e6faf19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2e6faf19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2e6faf1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2e6faf1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2a94c684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2a94c684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a94c6845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a94c6845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2a94c6845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g22a94c68458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2a94c6845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22a94c68458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a94c68458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22a94c68458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a94c68458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2a94c68458_0_2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a94c68458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a94c68458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youtube.com/watch?v=UBz3ptKiW0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regattacentral.com/"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400050"/>
            <a:ext cx="8520600" cy="1265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000"/>
              <a:t>Race Orientation Meeting</a:t>
            </a:r>
            <a:endParaRPr sz="4000"/>
          </a:p>
        </p:txBody>
      </p:sp>
      <p:sp>
        <p:nvSpPr>
          <p:cNvPr id="61" name="Google Shape;61;p14"/>
          <p:cNvSpPr txBox="1"/>
          <p:nvPr>
            <p:ph idx="1" type="subTitle"/>
          </p:nvPr>
        </p:nvSpPr>
        <p:spPr>
          <a:xfrm>
            <a:off x="311700" y="26398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April 11th, 2023</a:t>
            </a:r>
            <a:endParaRPr/>
          </a:p>
        </p:txBody>
      </p:sp>
      <p:sp>
        <p:nvSpPr>
          <p:cNvPr id="62" name="Google Shape;62;p14"/>
          <p:cNvSpPr txBox="1"/>
          <p:nvPr>
            <p:ph idx="1" type="subTitle"/>
          </p:nvPr>
        </p:nvSpPr>
        <p:spPr>
          <a:xfrm>
            <a:off x="2210750" y="3865350"/>
            <a:ext cx="4887000" cy="792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CLRA Competitive Team</a:t>
            </a:r>
            <a:endParaRPr sz="2000"/>
          </a:p>
          <a:p>
            <a:pPr indent="-355600" lvl="0" marL="457200" rtl="0" algn="l">
              <a:spcBef>
                <a:spcPts val="0"/>
              </a:spcBef>
              <a:spcAft>
                <a:spcPts val="0"/>
              </a:spcAft>
              <a:buSzPts val="2000"/>
              <a:buChar char="●"/>
            </a:pPr>
            <a:r>
              <a:rPr lang="en" sz="2000"/>
              <a:t>Regatta Introduction and Logistics</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700"/>
              <a:t>Next steps- Competitive process</a:t>
            </a:r>
            <a:endParaRPr sz="2700"/>
          </a:p>
        </p:txBody>
      </p:sp>
      <p:sp>
        <p:nvSpPr>
          <p:cNvPr id="118" name="Google Shape;118;p23"/>
          <p:cNvSpPr txBox="1"/>
          <p:nvPr>
            <p:ph idx="1" type="body"/>
          </p:nvPr>
        </p:nvSpPr>
        <p:spPr>
          <a:xfrm>
            <a:off x="628650" y="1517798"/>
            <a:ext cx="7886700" cy="1842600"/>
          </a:xfrm>
          <a:prstGeom prst="rect">
            <a:avLst/>
          </a:prstGeom>
        </p:spPr>
        <p:txBody>
          <a:bodyPr anchorCtr="0" anchor="t" bIns="34275" lIns="68575" spcFirstLastPara="1" rIns="68575" wrap="square" tIns="34275">
            <a:noAutofit/>
          </a:bodyPr>
          <a:lstStyle/>
          <a:p>
            <a:pPr indent="-336550" lvl="0" marL="457200" rtl="0" algn="l">
              <a:lnSpc>
                <a:spcPct val="70000"/>
              </a:lnSpc>
              <a:spcBef>
                <a:spcPts val="800"/>
              </a:spcBef>
              <a:spcAft>
                <a:spcPts val="0"/>
              </a:spcAft>
              <a:buSzPts val="1700"/>
              <a:buChar char="●"/>
            </a:pPr>
            <a:r>
              <a:rPr lang="en" sz="2100"/>
              <a:t>Erg Google Sheet will be shared with all members</a:t>
            </a:r>
            <a:endParaRPr sz="2100"/>
          </a:p>
          <a:p>
            <a:pPr indent="0" lvl="0" marL="0" rtl="0" algn="l">
              <a:lnSpc>
                <a:spcPct val="70000"/>
              </a:lnSpc>
              <a:spcBef>
                <a:spcPts val="1200"/>
              </a:spcBef>
              <a:spcAft>
                <a:spcPts val="0"/>
              </a:spcAft>
              <a:buNone/>
            </a:pPr>
            <a:r>
              <a:t/>
            </a:r>
            <a:endParaRPr sz="2100"/>
          </a:p>
          <a:p>
            <a:pPr indent="-336550" lvl="0" marL="457200" rtl="0" algn="l">
              <a:lnSpc>
                <a:spcPct val="70000"/>
              </a:lnSpc>
              <a:spcBef>
                <a:spcPts val="1200"/>
              </a:spcBef>
              <a:spcAft>
                <a:spcPts val="0"/>
              </a:spcAft>
              <a:buSzPts val="1700"/>
              <a:buChar char="●"/>
            </a:pPr>
            <a:r>
              <a:rPr lang="en" sz="2100"/>
              <a:t>First workout due by 4/22</a:t>
            </a:r>
            <a:endParaRPr sz="2100"/>
          </a:p>
          <a:p>
            <a:pPr indent="0" lvl="0" marL="457200" rtl="0" algn="l">
              <a:lnSpc>
                <a:spcPct val="70000"/>
              </a:lnSpc>
              <a:spcBef>
                <a:spcPts val="1200"/>
              </a:spcBef>
              <a:spcAft>
                <a:spcPts val="0"/>
              </a:spcAft>
              <a:buNone/>
            </a:pPr>
            <a:r>
              <a:t/>
            </a:r>
            <a:endParaRPr sz="2100"/>
          </a:p>
          <a:p>
            <a:pPr indent="-336550" lvl="0" marL="457200" rtl="0" algn="l">
              <a:lnSpc>
                <a:spcPct val="70000"/>
              </a:lnSpc>
              <a:spcBef>
                <a:spcPts val="1200"/>
              </a:spcBef>
              <a:spcAft>
                <a:spcPts val="0"/>
              </a:spcAft>
              <a:buSzPts val="1700"/>
              <a:buChar char="●"/>
            </a:pPr>
            <a:r>
              <a:rPr lang="en" sz="2100"/>
              <a:t>Active “competitive” boatings starting the week of 4/24</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245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Regattas for Master Rowers (&gt; 21 yrs old)</a:t>
            </a:r>
            <a:endParaRPr/>
          </a:p>
        </p:txBody>
      </p:sp>
      <p:sp>
        <p:nvSpPr>
          <p:cNvPr id="124" name="Google Shape;124;p24"/>
          <p:cNvSpPr txBox="1"/>
          <p:nvPr>
            <p:ph idx="1" type="body"/>
          </p:nvPr>
        </p:nvSpPr>
        <p:spPr>
          <a:xfrm>
            <a:off x="311700" y="863550"/>
            <a:ext cx="8520600" cy="3936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5600"/>
              <a:t>Spring / Summer regattas (SPRINT races)</a:t>
            </a:r>
            <a:endParaRPr b="1" sz="5600"/>
          </a:p>
          <a:p>
            <a:pPr indent="-317500" lvl="0" marL="457200" rtl="0" algn="l">
              <a:spcBef>
                <a:spcPts val="1200"/>
              </a:spcBef>
              <a:spcAft>
                <a:spcPts val="0"/>
              </a:spcAft>
              <a:buSzPct val="100000"/>
              <a:buChar char="●"/>
            </a:pPr>
            <a:r>
              <a:rPr lang="en" sz="5600"/>
              <a:t>1000m races (parallel/ competing side by side)- Floating or  </a:t>
            </a:r>
            <a:r>
              <a:rPr lang="en" sz="5600" u="sng">
                <a:solidFill>
                  <a:schemeClr val="hlink"/>
                </a:solidFill>
                <a:hlinkClick r:id="rId3"/>
              </a:rPr>
              <a:t>Stakeboat Start</a:t>
            </a:r>
            <a:endParaRPr sz="5600"/>
          </a:p>
          <a:p>
            <a:pPr indent="-317500" lvl="0" marL="457200" rtl="0" algn="l">
              <a:spcBef>
                <a:spcPts val="0"/>
              </a:spcBef>
              <a:spcAft>
                <a:spcPts val="0"/>
              </a:spcAft>
              <a:buSzPct val="100000"/>
              <a:buChar char="●"/>
            </a:pPr>
            <a:r>
              <a:rPr lang="en" sz="5600"/>
              <a:t>June-July</a:t>
            </a:r>
            <a:endParaRPr sz="5600"/>
          </a:p>
          <a:p>
            <a:pPr indent="0" lvl="0" marL="0" rtl="0" algn="l">
              <a:spcBef>
                <a:spcPts val="1200"/>
              </a:spcBef>
              <a:spcAft>
                <a:spcPts val="0"/>
              </a:spcAft>
              <a:buNone/>
            </a:pPr>
            <a:r>
              <a:rPr b="1" lang="en" sz="5600"/>
              <a:t>Fall regattas (HEAD races)</a:t>
            </a:r>
            <a:endParaRPr b="1" sz="5600"/>
          </a:p>
          <a:p>
            <a:pPr indent="-317500" lvl="0" marL="457200" rtl="0" algn="l">
              <a:spcBef>
                <a:spcPts val="1200"/>
              </a:spcBef>
              <a:spcAft>
                <a:spcPts val="0"/>
              </a:spcAft>
              <a:buSzPct val="100000"/>
              <a:buChar char="●"/>
            </a:pPr>
            <a:r>
              <a:rPr lang="en" sz="5600"/>
              <a:t>~ 4000-5000m (serial, staggered start)</a:t>
            </a:r>
            <a:endParaRPr sz="5600"/>
          </a:p>
          <a:p>
            <a:pPr indent="-317500" lvl="0" marL="457200" rtl="0" algn="l">
              <a:spcBef>
                <a:spcPts val="0"/>
              </a:spcBef>
              <a:spcAft>
                <a:spcPts val="0"/>
              </a:spcAft>
              <a:buSzPct val="100000"/>
              <a:buChar char="●"/>
            </a:pPr>
            <a:r>
              <a:rPr lang="en" sz="5600"/>
              <a:t>Aug-Nov</a:t>
            </a:r>
            <a:endParaRPr sz="5600"/>
          </a:p>
          <a:p>
            <a:pPr indent="0" lvl="0" marL="0" rtl="0" algn="l">
              <a:spcBef>
                <a:spcPts val="1200"/>
              </a:spcBef>
              <a:spcAft>
                <a:spcPts val="0"/>
              </a:spcAft>
              <a:buNone/>
            </a:pPr>
            <a:r>
              <a:rPr lang="en" sz="5600"/>
              <a:t>All regattas are local (NJ, PA, DE, CT, DC, NY) except Canadian Henley (St Catharines, ON), Masters Nationals (Indianapolis, IN) and Head of the Charles (Boston, </a:t>
            </a:r>
            <a:r>
              <a:rPr lang="en" sz="5600"/>
              <a:t>MA</a:t>
            </a:r>
            <a:r>
              <a:rPr lang="en" sz="5600"/>
              <a:t>)</a:t>
            </a:r>
            <a:endParaRPr sz="5600"/>
          </a:p>
          <a:p>
            <a:pPr indent="0" lvl="0" marL="0" rtl="0" algn="l">
              <a:spcBef>
                <a:spcPts val="1200"/>
              </a:spcBef>
              <a:spcAft>
                <a:spcPts val="0"/>
              </a:spcAft>
              <a:buNone/>
            </a:pPr>
            <a:r>
              <a:rPr lang="en" sz="5600"/>
              <a:t>All rowers need to be US Rowing members ($ 25), have a signed waiver (US rowing website) and have a CLRA uniform</a:t>
            </a:r>
            <a:endParaRPr sz="5600"/>
          </a:p>
          <a:p>
            <a:pPr indent="0" lvl="0" marL="0" rtl="0" algn="l">
              <a:spcBef>
                <a:spcPts val="1200"/>
              </a:spcBef>
              <a:spcAft>
                <a:spcPts val="0"/>
              </a:spcAft>
              <a:buNone/>
            </a:pPr>
            <a:r>
              <a:rPr lang="en" sz="5600"/>
              <a:t>Novice rowers: rowers who have never rowed in a race. You remain a novice through 2 seasons (Sprint and Head). A few regattas have novice events but novice can also race with experienced members.</a:t>
            </a:r>
            <a:endParaRPr sz="5600"/>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sign up for races?</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 regattas are open for registration in Wild Apricot. Closing date for all regattas is about 1 month before the regatta</a:t>
            </a:r>
            <a:endParaRPr/>
          </a:p>
          <a:p>
            <a:pPr indent="-342900" lvl="0" marL="457200" rtl="0" algn="l">
              <a:spcBef>
                <a:spcPts val="1200"/>
              </a:spcBef>
              <a:spcAft>
                <a:spcPts val="0"/>
              </a:spcAft>
              <a:buSzPts val="1800"/>
              <a:buChar char="●"/>
            </a:pPr>
            <a:r>
              <a:rPr lang="en"/>
              <a:t>Racers should generally be available 2 weeks before the race. (2-5 practices/ week depending on boatings/ events/ season)</a:t>
            </a:r>
            <a:endParaRPr/>
          </a:p>
          <a:p>
            <a:pPr indent="-342900" lvl="0" marL="457200" rtl="0" algn="l">
              <a:spcBef>
                <a:spcPts val="0"/>
              </a:spcBef>
              <a:spcAft>
                <a:spcPts val="0"/>
              </a:spcAft>
              <a:buSzPts val="1800"/>
              <a:buChar char="●"/>
            </a:pPr>
            <a:r>
              <a:rPr lang="en"/>
              <a:t>Racers need to be available the entire race day</a:t>
            </a:r>
            <a:endParaRPr/>
          </a:p>
          <a:p>
            <a:pPr indent="-342900" lvl="0" marL="457200" rtl="0" algn="l">
              <a:spcBef>
                <a:spcPts val="0"/>
              </a:spcBef>
              <a:spcAft>
                <a:spcPts val="0"/>
              </a:spcAft>
              <a:buSzPts val="1800"/>
              <a:buChar char="●"/>
            </a:pPr>
            <a:r>
              <a:rPr lang="en"/>
              <a:t>Preferred side to row</a:t>
            </a:r>
            <a:endParaRPr/>
          </a:p>
          <a:p>
            <a:pPr indent="-342900" lvl="0" marL="457200" rtl="0" algn="l">
              <a:spcBef>
                <a:spcPts val="0"/>
              </a:spcBef>
              <a:spcAft>
                <a:spcPts val="0"/>
              </a:spcAft>
              <a:buSzPts val="1800"/>
              <a:buChar char="●"/>
            </a:pPr>
            <a:r>
              <a:rPr lang="en"/>
              <a:t>Age (as of the end of current calendar year). Avg age of boat used (excl cox).</a:t>
            </a:r>
            <a:endParaRPr/>
          </a:p>
          <a:p>
            <a:pPr indent="-342900" lvl="0" marL="457200" rtl="0" algn="l">
              <a:spcBef>
                <a:spcPts val="0"/>
              </a:spcBef>
              <a:spcAft>
                <a:spcPts val="0"/>
              </a:spcAft>
              <a:buSzPts val="1800"/>
              <a:buChar char="●"/>
            </a:pPr>
            <a:r>
              <a:rPr lang="en"/>
              <a:t>Lightweight (Men &lt; 160 lbs, Women &lt; 130 lbs)</a:t>
            </a:r>
            <a:endParaRPr/>
          </a:p>
          <a:p>
            <a:pPr indent="-342900" lvl="0" marL="457200" rtl="0" algn="l">
              <a:spcBef>
                <a:spcPts val="0"/>
              </a:spcBef>
              <a:spcAft>
                <a:spcPts val="0"/>
              </a:spcAft>
              <a:buSzPts val="1800"/>
              <a:buChar char="●"/>
            </a:pPr>
            <a:r>
              <a:rPr lang="en"/>
              <a:t>Comments: availability issue, sculling partner, etc.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227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Regatta Schedule (</a:t>
            </a:r>
            <a:r>
              <a:rPr lang="en" u="sng">
                <a:solidFill>
                  <a:schemeClr val="hlink"/>
                </a:solidFill>
                <a:hlinkClick r:id="rId3"/>
              </a:rPr>
              <a:t>Regatta Central</a:t>
            </a:r>
            <a:r>
              <a:rPr lang="en"/>
              <a:t>)</a:t>
            </a:r>
            <a:endParaRPr/>
          </a:p>
        </p:txBody>
      </p:sp>
      <p:pic>
        <p:nvPicPr>
          <p:cNvPr id="136" name="Google Shape;136;p26"/>
          <p:cNvPicPr preferRelativeResize="0"/>
          <p:nvPr/>
        </p:nvPicPr>
        <p:blipFill>
          <a:blip r:embed="rId4">
            <a:alphaModFix/>
          </a:blip>
          <a:stretch>
            <a:fillRect/>
          </a:stretch>
        </p:blipFill>
        <p:spPr>
          <a:xfrm>
            <a:off x="2262625" y="964400"/>
            <a:ext cx="4618760" cy="3820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Cost of racing</a:t>
            </a:r>
            <a:endParaRPr/>
          </a:p>
        </p:txBody>
      </p:sp>
      <p:sp>
        <p:nvSpPr>
          <p:cNvPr id="142" name="Google Shape;142;p27"/>
          <p:cNvSpPr txBox="1"/>
          <p:nvPr>
            <p:ph idx="1" type="body"/>
          </p:nvPr>
        </p:nvSpPr>
        <p:spPr>
          <a:xfrm>
            <a:off x="311700" y="1152475"/>
            <a:ext cx="8520600" cy="2253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Rowers participating in the regatta share all costs, including registration and equipment rental (fuel, truck for trailer / boats as needed).</a:t>
            </a:r>
            <a:endParaRPr/>
          </a:p>
          <a:p>
            <a:pPr indent="-342900" lvl="0" marL="457200" rtl="0" algn="l">
              <a:spcBef>
                <a:spcPts val="0"/>
              </a:spcBef>
              <a:spcAft>
                <a:spcPts val="0"/>
              </a:spcAft>
              <a:buSzPts val="1800"/>
              <a:buChar char="●"/>
            </a:pPr>
            <a:r>
              <a:rPr lang="en"/>
              <a:t>Race practices cost the same as “regular” practices </a:t>
            </a:r>
            <a:endParaRPr/>
          </a:p>
          <a:p>
            <a:pPr indent="-342900" lvl="0" marL="457200" rtl="0" algn="l">
              <a:spcBef>
                <a:spcPts val="0"/>
              </a:spcBef>
              <a:spcAft>
                <a:spcPts val="0"/>
              </a:spcAft>
              <a:buSzPts val="1800"/>
              <a:buChar char="●"/>
            </a:pPr>
            <a:r>
              <a:rPr lang="en"/>
              <a:t>For local regattas the range is ~ $ 40-150/ rower</a:t>
            </a:r>
            <a:endParaRPr/>
          </a:p>
          <a:p>
            <a:pPr indent="-342900" lvl="0" marL="457200" rtl="0" algn="l">
              <a:spcBef>
                <a:spcPts val="0"/>
              </a:spcBef>
              <a:spcAft>
                <a:spcPts val="0"/>
              </a:spcAft>
              <a:buSzPts val="1800"/>
              <a:buChar char="●"/>
            </a:pPr>
            <a:r>
              <a:rPr lang="en"/>
              <a:t>For distant/ multi-day regattas, the cost may be significantly more (additional travel/ lodging expenses)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193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Boatings (Coaches)</a:t>
            </a:r>
            <a:endParaRPr/>
          </a:p>
        </p:txBody>
      </p:sp>
      <p:sp>
        <p:nvSpPr>
          <p:cNvPr id="148" name="Google Shape;148;p28"/>
          <p:cNvSpPr txBox="1"/>
          <p:nvPr>
            <p:ph idx="1" type="body"/>
          </p:nvPr>
        </p:nvSpPr>
        <p:spPr>
          <a:xfrm>
            <a:off x="311700" y="863550"/>
            <a:ext cx="8520600" cy="394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Provide an opportunity for rowers to row in boats that match their skill and interest levels (competitive vs. recreational)</a:t>
            </a:r>
            <a:endParaRPr sz="1600"/>
          </a:p>
          <a:p>
            <a:pPr indent="-330200" lvl="0" marL="457200" rtl="0" algn="l">
              <a:spcBef>
                <a:spcPts val="0"/>
              </a:spcBef>
              <a:spcAft>
                <a:spcPts val="0"/>
              </a:spcAft>
              <a:buSzPts val="1600"/>
              <a:buChar char="●"/>
            </a:pPr>
            <a:r>
              <a:rPr lang="en" sz="1600"/>
              <a:t>Maximize the chances of placing in a race</a:t>
            </a:r>
            <a:endParaRPr sz="1600"/>
          </a:p>
          <a:p>
            <a:pPr indent="-330200" lvl="0" marL="457200" rtl="0" algn="l">
              <a:spcBef>
                <a:spcPts val="0"/>
              </a:spcBef>
              <a:spcAft>
                <a:spcPts val="0"/>
              </a:spcAft>
              <a:buSzPts val="1600"/>
              <a:buChar char="●"/>
            </a:pPr>
            <a:r>
              <a:rPr lang="en" sz="1600"/>
              <a:t>Selection procedures include 1) assessing sign ups, 2) erg test/result/ workout submissions (if applicable) 3) coaches’ on the water evaluation 4) seat racing for specific boat/lineup in the event of close contention for most competitive regattas</a:t>
            </a:r>
            <a:endParaRPr sz="1600"/>
          </a:p>
          <a:p>
            <a:pPr indent="0" lvl="0" marL="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Pairs/ Doubles manage their own partners</a:t>
            </a:r>
            <a:endParaRPr sz="1600"/>
          </a:p>
          <a:p>
            <a:pPr indent="-330200" lvl="0" marL="457200" rtl="0" algn="l">
              <a:spcBef>
                <a:spcPts val="0"/>
              </a:spcBef>
              <a:spcAft>
                <a:spcPts val="0"/>
              </a:spcAft>
              <a:buSzPts val="1600"/>
              <a:buChar char="●"/>
            </a:pPr>
            <a:r>
              <a:rPr lang="en" sz="1600"/>
              <a:t>HOCR and Masters Nationals- unique regattas</a:t>
            </a:r>
            <a:endParaRPr sz="1600"/>
          </a:p>
          <a:p>
            <a:pPr indent="-317500" lvl="1" marL="914400" rtl="0" algn="l">
              <a:spcBef>
                <a:spcPts val="0"/>
              </a:spcBef>
              <a:spcAft>
                <a:spcPts val="0"/>
              </a:spcAft>
              <a:buSzPts val="1400"/>
              <a:buChar char="○"/>
            </a:pPr>
            <a:r>
              <a:rPr lang="en"/>
              <a:t>Coach makes priority lineups (best potential to qualify / medal)</a:t>
            </a:r>
            <a:endParaRPr/>
          </a:p>
          <a:p>
            <a:pPr indent="0" lvl="0" marL="0" rtl="0" algn="l">
              <a:spcBef>
                <a:spcPts val="1200"/>
              </a:spcBef>
              <a:spcAft>
                <a:spcPts val="1200"/>
              </a:spcAft>
              <a:buNone/>
            </a:pPr>
            <a:r>
              <a:rPr lang="en" sz="1600"/>
              <a:t>Please do not go directly to coaches if you have an issue with the boat you’re in, reach out to the Race or Club </a:t>
            </a:r>
            <a:r>
              <a:rPr lang="en" sz="1600"/>
              <a:t>captain</a:t>
            </a:r>
            <a:r>
              <a:rPr lang="en" sz="1600"/>
              <a:t>!</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Practices / Boat Captains</a:t>
            </a:r>
            <a:endParaRPr/>
          </a:p>
        </p:txBody>
      </p:sp>
      <p:sp>
        <p:nvSpPr>
          <p:cNvPr id="154" name="Google Shape;15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About 3 weeks before race day, boatings, boat captains, and practice schedule will be communicated. (Race practices are managed outside of “regular” wild apricot signups)</a:t>
            </a:r>
            <a:endParaRPr/>
          </a:p>
          <a:p>
            <a:pPr indent="0" lvl="0" marL="0" rtl="0" algn="l">
              <a:spcBef>
                <a:spcPts val="1200"/>
              </a:spcBef>
              <a:spcAft>
                <a:spcPts val="0"/>
              </a:spcAft>
              <a:buNone/>
            </a:pPr>
            <a:r>
              <a:rPr lang="en"/>
              <a:t>If you cannot make a practice, it is your responsibility to find a sub and notify your boat captain</a:t>
            </a:r>
            <a:endParaRPr/>
          </a:p>
          <a:p>
            <a:pPr indent="0" lvl="0" marL="0" rtl="0" algn="l">
              <a:spcBef>
                <a:spcPts val="1200"/>
              </a:spcBef>
              <a:spcAft>
                <a:spcPts val="0"/>
              </a:spcAft>
              <a:buNone/>
            </a:pPr>
            <a:r>
              <a:rPr lang="en"/>
              <a:t>Boat captain’s responsibilities:</a:t>
            </a:r>
            <a:endParaRPr/>
          </a:p>
          <a:p>
            <a:pPr indent="-317182" lvl="0" marL="457200" rtl="0" algn="l">
              <a:spcBef>
                <a:spcPts val="1200"/>
              </a:spcBef>
              <a:spcAft>
                <a:spcPts val="0"/>
              </a:spcAft>
              <a:buSzPct val="100000"/>
              <a:buChar char="●"/>
            </a:pPr>
            <a:r>
              <a:rPr lang="en"/>
              <a:t>Secure </a:t>
            </a:r>
            <a:r>
              <a:rPr lang="en" u="sng"/>
              <a:t>practice</a:t>
            </a:r>
            <a:r>
              <a:rPr lang="en"/>
              <a:t> coxswains</a:t>
            </a:r>
            <a:endParaRPr/>
          </a:p>
          <a:p>
            <a:pPr indent="-317182" lvl="0" marL="457200" rtl="0" algn="l">
              <a:spcBef>
                <a:spcPts val="0"/>
              </a:spcBef>
              <a:spcAft>
                <a:spcPts val="0"/>
              </a:spcAft>
              <a:buSzPct val="100000"/>
              <a:buChar char="●"/>
            </a:pPr>
            <a:r>
              <a:rPr lang="en"/>
              <a:t>Communicate with rowers and confirm attendance to all practices</a:t>
            </a:r>
            <a:endParaRPr/>
          </a:p>
          <a:p>
            <a:pPr indent="-317182" lvl="0" marL="457200" rtl="0" algn="l">
              <a:spcBef>
                <a:spcPts val="0"/>
              </a:spcBef>
              <a:spcAft>
                <a:spcPts val="0"/>
              </a:spcAft>
              <a:buSzPct val="100000"/>
              <a:buChar char="●"/>
            </a:pPr>
            <a:r>
              <a:rPr lang="en"/>
              <a:t>Confirm that all rowers have a ride to regatta</a:t>
            </a:r>
            <a:endParaRPr/>
          </a:p>
          <a:p>
            <a:pPr indent="-317182" lvl="0" marL="457200" rtl="0" algn="l">
              <a:spcBef>
                <a:spcPts val="0"/>
              </a:spcBef>
              <a:spcAft>
                <a:spcPts val="0"/>
              </a:spcAft>
              <a:buSzPct val="100000"/>
              <a:buChar char="●"/>
            </a:pPr>
            <a:r>
              <a:rPr lang="en"/>
              <a:t>Confirm attendance at loading, unloading, de-rig/rigging, and in charge of rounding up rowers before hands-on at regatta</a:t>
            </a:r>
            <a:endParaRPr/>
          </a:p>
          <a:p>
            <a:pPr indent="-317182" lvl="0" marL="457200" rtl="0" algn="l">
              <a:spcBef>
                <a:spcPts val="0"/>
              </a:spcBef>
              <a:spcAft>
                <a:spcPts val="0"/>
              </a:spcAft>
              <a:buSzPct val="100000"/>
              <a:buChar char="●"/>
            </a:pPr>
            <a:r>
              <a:rPr lang="en"/>
              <a:t>Be the “voice” and manage all communications with the race captain (boat issues, logistic info, etc)</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Dropouts</a:t>
            </a:r>
            <a:endParaRPr sz="2720"/>
          </a:p>
        </p:txBody>
      </p:sp>
      <p:sp>
        <p:nvSpPr>
          <p:cNvPr id="160" name="Google Shape;16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100"/>
              <a:t>We really encourage everyone to stay committed up to race day. If you have an emergency and must drop out of the race after the boats are made, notify the race captain. A last minute drop out has a big impact on the team and the race captain... Typically line-ups are submitted, boats registered, etc.</a:t>
            </a:r>
            <a:endParaRPr sz="2100"/>
          </a:p>
          <a:p>
            <a:pPr indent="0" lvl="0" marL="0" rtl="0" algn="l">
              <a:spcBef>
                <a:spcPts val="1200"/>
              </a:spcBef>
              <a:spcAft>
                <a:spcPts val="0"/>
              </a:spcAft>
              <a:buNone/>
            </a:pPr>
            <a:r>
              <a:rPr lang="en" sz="2100"/>
              <a:t>If you must, also please work out cost of practices and regatta with the </a:t>
            </a:r>
            <a:r>
              <a:rPr lang="en" sz="2100"/>
              <a:t>substitute</a:t>
            </a:r>
            <a:r>
              <a:rPr lang="en" sz="2100"/>
              <a:t> you identify. Without some type of agreement, the practices are all paid by the original rower and the regatta costs shared 50/50</a:t>
            </a:r>
            <a:endParaRPr sz="2100"/>
          </a:p>
          <a:p>
            <a:pPr indent="0" lvl="0" marL="914400" rtl="0" algn="l">
              <a:spcBef>
                <a:spcPts val="1200"/>
              </a:spcBef>
              <a:spcAft>
                <a:spcPts val="1200"/>
              </a:spcAft>
              <a:buNone/>
            </a:pPr>
            <a:r>
              <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Trailer Management</a:t>
            </a:r>
            <a:endParaRPr/>
          </a:p>
        </p:txBody>
      </p:sp>
      <p:sp>
        <p:nvSpPr>
          <p:cNvPr id="166" name="Google Shape;16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Truck rental</a:t>
            </a:r>
            <a:endParaRPr/>
          </a:p>
          <a:p>
            <a:pPr indent="-342900" lvl="0" marL="457200" rtl="0" algn="l">
              <a:spcBef>
                <a:spcPts val="0"/>
              </a:spcBef>
              <a:spcAft>
                <a:spcPts val="0"/>
              </a:spcAft>
              <a:buSzPts val="1800"/>
              <a:buChar char="●"/>
            </a:pPr>
            <a:r>
              <a:rPr lang="en"/>
              <a:t>Safe and efficient loading/ unloading of the trailer</a:t>
            </a:r>
            <a:endParaRPr/>
          </a:p>
          <a:p>
            <a:pPr indent="-342900" lvl="0" marL="457200" rtl="0" algn="l">
              <a:spcBef>
                <a:spcPts val="0"/>
              </a:spcBef>
              <a:spcAft>
                <a:spcPts val="0"/>
              </a:spcAft>
              <a:buSzPts val="1800"/>
              <a:buChar char="●"/>
            </a:pPr>
            <a:r>
              <a:rPr lang="en"/>
              <a:t>Drive to regattas</a:t>
            </a:r>
            <a:endParaRPr/>
          </a:p>
          <a:p>
            <a:pPr indent="0" lvl="0" marL="0" rtl="0" algn="l">
              <a:spcBef>
                <a:spcPts val="1200"/>
              </a:spcBef>
              <a:spcAft>
                <a:spcPts val="0"/>
              </a:spcAft>
              <a:buNone/>
            </a:pPr>
            <a:r>
              <a:rPr lang="en"/>
              <a:t>Trailer loading / unloading</a:t>
            </a:r>
            <a:endParaRPr/>
          </a:p>
          <a:p>
            <a:pPr indent="-342900" lvl="0" marL="457200" rtl="0" algn="l">
              <a:spcBef>
                <a:spcPts val="1200"/>
              </a:spcBef>
              <a:spcAft>
                <a:spcPts val="0"/>
              </a:spcAft>
              <a:buSzPts val="1800"/>
              <a:buChar char="●"/>
            </a:pPr>
            <a:r>
              <a:rPr lang="en"/>
              <a:t>Friday before race- boats are derigged and prepared for trailer (secure seats, check heel ties, wing nuts, loose equipment tied)- may last to 7:30-8</a:t>
            </a:r>
            <a:endParaRPr/>
          </a:p>
          <a:p>
            <a:pPr indent="-342900" lvl="0" marL="457200" rtl="0" algn="l">
              <a:spcBef>
                <a:spcPts val="0"/>
              </a:spcBef>
              <a:spcAft>
                <a:spcPts val="0"/>
              </a:spcAft>
              <a:buSzPts val="1800"/>
              <a:buChar char="●"/>
            </a:pPr>
            <a:r>
              <a:rPr lang="en"/>
              <a:t>Friday boat loading</a:t>
            </a:r>
            <a:endParaRPr/>
          </a:p>
          <a:p>
            <a:pPr indent="-342900" lvl="0" marL="457200" rtl="0" algn="l">
              <a:spcBef>
                <a:spcPts val="0"/>
              </a:spcBef>
              <a:spcAft>
                <a:spcPts val="0"/>
              </a:spcAft>
              <a:buSzPts val="1800"/>
              <a:buChar char="●"/>
            </a:pPr>
            <a:r>
              <a:rPr lang="en"/>
              <a:t>Stow all riggers, oars, etc.</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solidFill>
                  <a:srgbClr val="FF0000"/>
                </a:solidFill>
              </a:rPr>
              <a:t>Need new drivers! Free training and it’s fun!</a:t>
            </a:r>
            <a:endParaRPr>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Race Uniforms (Denise Dwyer)</a:t>
            </a:r>
            <a:endParaRPr/>
          </a:p>
        </p:txBody>
      </p:sp>
      <p:sp>
        <p:nvSpPr>
          <p:cNvPr id="172" name="Google Shape;17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 rowers must wear CLRA racing uniforms to race</a:t>
            </a:r>
            <a:endParaRPr/>
          </a:p>
          <a:p>
            <a:pPr indent="0" lvl="0" marL="0" rtl="0" algn="l">
              <a:spcBef>
                <a:spcPts val="1200"/>
              </a:spcBef>
              <a:spcAft>
                <a:spcPts val="1200"/>
              </a:spcAft>
              <a:buNone/>
            </a:pPr>
            <a:r>
              <a:rPr lang="en"/>
              <a:t>We typically order uniforms once a year at a discount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4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Introduction</a:t>
            </a:r>
            <a:endParaRPr sz="2720"/>
          </a:p>
        </p:txBody>
      </p:sp>
      <p:sp>
        <p:nvSpPr>
          <p:cNvPr id="68" name="Google Shape;68;p15"/>
          <p:cNvSpPr txBox="1"/>
          <p:nvPr>
            <p:ph idx="1" type="body"/>
          </p:nvPr>
        </p:nvSpPr>
        <p:spPr>
          <a:xfrm>
            <a:off x="311700" y="453225"/>
            <a:ext cx="8520600" cy="2393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2100">
              <a:solidFill>
                <a:schemeClr val="dk1"/>
              </a:solidFill>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Racing with CLRA is open to everyone</a:t>
            </a:r>
            <a:endParaRPr sz="2100">
              <a:solidFill>
                <a:schemeClr val="dk1"/>
              </a:solidFill>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Some members race for fun, the experience, and spending the day out with friends</a:t>
            </a:r>
            <a:endParaRPr sz="2100">
              <a:solidFill>
                <a:schemeClr val="dk1"/>
              </a:solidFill>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Some members (competitive team) race to win and want to build fitness and skills to increase boat speed.</a:t>
            </a:r>
            <a:endParaRPr sz="2100">
              <a:solidFill>
                <a:schemeClr val="dk1"/>
              </a:solidFill>
              <a:latin typeface="Calibri"/>
              <a:ea typeface="Calibri"/>
              <a:cs typeface="Calibri"/>
              <a:sym typeface="Calibri"/>
            </a:endParaRPr>
          </a:p>
        </p:txBody>
      </p:sp>
      <p:pic>
        <p:nvPicPr>
          <p:cNvPr id="69" name="Google Shape;69;p15"/>
          <p:cNvPicPr preferRelativeResize="0"/>
          <p:nvPr/>
        </p:nvPicPr>
        <p:blipFill>
          <a:blip r:embed="rId3">
            <a:alphaModFix/>
          </a:blip>
          <a:stretch>
            <a:fillRect/>
          </a:stretch>
        </p:blipFill>
        <p:spPr>
          <a:xfrm>
            <a:off x="775475" y="2950150"/>
            <a:ext cx="3541466" cy="1992074"/>
          </a:xfrm>
          <a:prstGeom prst="rect">
            <a:avLst/>
          </a:prstGeom>
          <a:noFill/>
          <a:ln>
            <a:noFill/>
          </a:ln>
        </p:spPr>
      </p:pic>
      <p:pic>
        <p:nvPicPr>
          <p:cNvPr id="70" name="Google Shape;70;p15"/>
          <p:cNvPicPr preferRelativeResize="0"/>
          <p:nvPr/>
        </p:nvPicPr>
        <p:blipFill>
          <a:blip r:embed="rId4">
            <a:alphaModFix/>
          </a:blip>
          <a:stretch>
            <a:fillRect/>
          </a:stretch>
        </p:blipFill>
        <p:spPr>
          <a:xfrm>
            <a:off x="5691091" y="2950150"/>
            <a:ext cx="2656097" cy="19920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Race Camp- May 8-13 2023</a:t>
            </a:r>
            <a:endParaRPr/>
          </a:p>
        </p:txBody>
      </p:sp>
      <p:sp>
        <p:nvSpPr>
          <p:cNvPr id="178" name="Google Shape;17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Focused on training race skills</a:t>
            </a:r>
            <a:endParaRPr/>
          </a:p>
          <a:p>
            <a:pPr indent="-342900" lvl="0" marL="457200" rtl="0" algn="l">
              <a:spcBef>
                <a:spcPts val="0"/>
              </a:spcBef>
              <a:spcAft>
                <a:spcPts val="0"/>
              </a:spcAft>
              <a:buSzPts val="1800"/>
              <a:buChar char="●"/>
            </a:pPr>
            <a:r>
              <a:rPr lang="en"/>
              <a:t>5 days weekdays 5:30-7, Saturday Race</a:t>
            </a:r>
            <a:endParaRPr/>
          </a:p>
          <a:p>
            <a:pPr indent="-342900" lvl="0" marL="457200" rtl="0" algn="l">
              <a:spcBef>
                <a:spcPts val="0"/>
              </a:spcBef>
              <a:spcAft>
                <a:spcPts val="0"/>
              </a:spcAft>
              <a:buSzPts val="1800"/>
              <a:buChar char="●"/>
            </a:pPr>
            <a:r>
              <a:rPr lang="en"/>
              <a:t>No regular practices this week</a:t>
            </a:r>
            <a:endParaRPr/>
          </a:p>
          <a:p>
            <a:pPr indent="-342900" lvl="0" marL="457200" rtl="0" algn="l">
              <a:spcBef>
                <a:spcPts val="0"/>
              </a:spcBef>
              <a:spcAft>
                <a:spcPts val="0"/>
              </a:spcAft>
              <a:buSzPts val="1800"/>
              <a:buChar char="●"/>
            </a:pPr>
            <a:r>
              <a:rPr lang="en"/>
              <a:t>Cost of sessions same as “regular” practices</a:t>
            </a:r>
            <a:endParaRPr/>
          </a:p>
          <a:p>
            <a:pPr indent="-342900" lvl="0" marL="457200" rtl="0" algn="l">
              <a:spcBef>
                <a:spcPts val="0"/>
              </a:spcBef>
              <a:spcAft>
                <a:spcPts val="0"/>
              </a:spcAft>
              <a:buSzPts val="1800"/>
              <a:buChar char="●"/>
            </a:pPr>
            <a:r>
              <a:rPr lang="en"/>
              <a:t>Program developed by Coach Emma</a:t>
            </a:r>
            <a:endParaRPr/>
          </a:p>
          <a:p>
            <a:pPr indent="-342900" lvl="0" marL="457200" rtl="0" algn="l">
              <a:spcBef>
                <a:spcPts val="0"/>
              </a:spcBef>
              <a:spcAft>
                <a:spcPts val="0"/>
              </a:spcAft>
              <a:buSzPts val="1800"/>
              <a:buChar char="●"/>
            </a:pPr>
            <a:r>
              <a:rPr lang="en"/>
              <a:t>Everyone is encouraged to attend!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ph type="title"/>
          </p:nvPr>
        </p:nvSpPr>
        <p:spPr>
          <a:xfrm>
            <a:off x="311700" y="182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General race day- Things you need to know</a:t>
            </a:r>
            <a:endParaRPr/>
          </a:p>
        </p:txBody>
      </p:sp>
      <p:sp>
        <p:nvSpPr>
          <p:cNvPr id="184" name="Google Shape;184;p34"/>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You need to be at the regatta site </a:t>
            </a:r>
            <a:r>
              <a:rPr lang="en" u="sng"/>
              <a:t>2 hours before your race time</a:t>
            </a:r>
            <a:r>
              <a:rPr lang="en"/>
              <a:t>, but really two hours before the first race of the day to help with unloading and re-rigging, and cheering on your teammates!</a:t>
            </a:r>
            <a:endParaRPr/>
          </a:p>
          <a:p>
            <a:pPr indent="-342900" lvl="0" marL="457200" rtl="0" algn="l">
              <a:spcBef>
                <a:spcPts val="0"/>
              </a:spcBef>
              <a:spcAft>
                <a:spcPts val="0"/>
              </a:spcAft>
              <a:buSzPts val="1800"/>
              <a:buChar char="●"/>
            </a:pPr>
            <a:r>
              <a:rPr lang="en"/>
              <a:t>Factor in travel, parking and walking to the site</a:t>
            </a:r>
            <a:endParaRPr/>
          </a:p>
          <a:p>
            <a:pPr indent="-342900" lvl="0" marL="457200" rtl="0" algn="l">
              <a:spcBef>
                <a:spcPts val="0"/>
              </a:spcBef>
              <a:spcAft>
                <a:spcPts val="0"/>
              </a:spcAft>
              <a:buSzPts val="1800"/>
              <a:buChar char="●"/>
            </a:pPr>
            <a:r>
              <a:rPr lang="en"/>
              <a:t>Hydrate well, bring a hat, sunglasses, and </a:t>
            </a:r>
            <a:r>
              <a:rPr lang="en"/>
              <a:t>digestible</a:t>
            </a:r>
            <a:r>
              <a:rPr lang="en"/>
              <a:t> food (to share :) )</a:t>
            </a:r>
            <a:endParaRPr/>
          </a:p>
          <a:p>
            <a:pPr indent="-342900" lvl="0" marL="457200" rtl="0" algn="l">
              <a:spcBef>
                <a:spcPts val="0"/>
              </a:spcBef>
              <a:spcAft>
                <a:spcPts val="0"/>
              </a:spcAft>
              <a:buSzPts val="1800"/>
              <a:buChar char="●"/>
            </a:pPr>
            <a:r>
              <a:rPr lang="en"/>
              <a:t>Bring your uniform</a:t>
            </a:r>
            <a:endParaRPr/>
          </a:p>
          <a:p>
            <a:pPr indent="-342900" lvl="0" marL="457200" rtl="0" algn="l">
              <a:spcBef>
                <a:spcPts val="0"/>
              </a:spcBef>
              <a:spcAft>
                <a:spcPts val="0"/>
              </a:spcAft>
              <a:buSzPts val="1800"/>
              <a:buChar char="●"/>
            </a:pPr>
            <a:r>
              <a:rPr lang="en"/>
              <a:t>Bring extra layers</a:t>
            </a:r>
            <a:endParaRPr/>
          </a:p>
          <a:p>
            <a:pPr indent="-342900" lvl="0" marL="457200" rtl="0" algn="l">
              <a:spcBef>
                <a:spcPts val="0"/>
              </a:spcBef>
              <a:spcAft>
                <a:spcPts val="0"/>
              </a:spcAft>
              <a:buSzPts val="1800"/>
              <a:buChar char="●"/>
            </a:pPr>
            <a:r>
              <a:rPr lang="en"/>
              <a:t>Bring a camp chair, blankets, cooler</a:t>
            </a:r>
            <a:endParaRPr/>
          </a:p>
          <a:p>
            <a:pPr indent="-342900" lvl="0" marL="457200" rtl="0" algn="l">
              <a:spcBef>
                <a:spcPts val="0"/>
              </a:spcBef>
              <a:spcAft>
                <a:spcPts val="0"/>
              </a:spcAft>
              <a:buSzPts val="1800"/>
              <a:buChar char="●"/>
            </a:pPr>
            <a:r>
              <a:rPr lang="en"/>
              <a:t>Meet with your cox pre-race to discuss strategy / calls. The cox is in charge. Follow all instructions :)</a:t>
            </a:r>
            <a:endParaRPr/>
          </a:p>
        </p:txBody>
      </p:sp>
      <p:sp>
        <p:nvSpPr>
          <p:cNvPr id="185" name="Google Shape;185;p34"/>
          <p:cNvSpPr txBox="1"/>
          <p:nvPr>
            <p:ph type="title"/>
          </p:nvPr>
        </p:nvSpPr>
        <p:spPr>
          <a:xfrm>
            <a:off x="251875" y="42799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0000"/>
                </a:solidFill>
              </a:rPr>
              <a:t>Racing is a lot of fun!</a:t>
            </a:r>
            <a:endParaRPr>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 Comments?</a:t>
            </a:r>
            <a:endParaRPr/>
          </a:p>
        </p:txBody>
      </p:sp>
      <p:sp>
        <p:nvSpPr>
          <p:cNvPr id="191" name="Google Shape;191;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The Competitive Committee Team:</a:t>
            </a:r>
            <a:endParaRPr/>
          </a:p>
          <a:p>
            <a:pPr indent="-325755" lvl="0" marL="457200" rtl="0" algn="l">
              <a:spcBef>
                <a:spcPts val="1200"/>
              </a:spcBef>
              <a:spcAft>
                <a:spcPts val="0"/>
              </a:spcAft>
              <a:buSzPct val="100000"/>
              <a:buChar char="●"/>
            </a:pPr>
            <a:r>
              <a:rPr lang="en"/>
              <a:t>Genevieve Looby</a:t>
            </a:r>
            <a:endParaRPr/>
          </a:p>
          <a:p>
            <a:pPr indent="-325755" lvl="0" marL="457200" rtl="0" algn="l">
              <a:spcBef>
                <a:spcPts val="0"/>
              </a:spcBef>
              <a:spcAft>
                <a:spcPts val="0"/>
              </a:spcAft>
              <a:buSzPct val="100000"/>
              <a:buChar char="●"/>
            </a:pPr>
            <a:r>
              <a:rPr lang="en"/>
              <a:t>Doug Braun</a:t>
            </a:r>
            <a:endParaRPr/>
          </a:p>
          <a:p>
            <a:pPr indent="-325755" lvl="0" marL="457200" rtl="0" algn="l">
              <a:spcBef>
                <a:spcPts val="0"/>
              </a:spcBef>
              <a:spcAft>
                <a:spcPts val="0"/>
              </a:spcAft>
              <a:buSzPct val="100000"/>
              <a:buChar char="●"/>
            </a:pPr>
            <a:r>
              <a:rPr lang="en"/>
              <a:t>Jeanne Perantoni</a:t>
            </a:r>
            <a:endParaRPr/>
          </a:p>
          <a:p>
            <a:pPr indent="-325755" lvl="0" marL="457200" rtl="0" algn="l">
              <a:spcBef>
                <a:spcPts val="0"/>
              </a:spcBef>
              <a:spcAft>
                <a:spcPts val="0"/>
              </a:spcAft>
              <a:buSzPct val="100000"/>
              <a:buChar char="●"/>
            </a:pPr>
            <a:r>
              <a:rPr lang="en"/>
              <a:t>Courtney Coffman</a:t>
            </a:r>
            <a:endParaRPr/>
          </a:p>
          <a:p>
            <a:pPr indent="-325755" lvl="0" marL="457200" rtl="0" algn="l">
              <a:spcBef>
                <a:spcPts val="0"/>
              </a:spcBef>
              <a:spcAft>
                <a:spcPts val="0"/>
              </a:spcAft>
              <a:buSzPct val="100000"/>
              <a:buChar char="●"/>
            </a:pPr>
            <a:r>
              <a:rPr lang="en"/>
              <a:t>Samuel Seward</a:t>
            </a:r>
            <a:endParaRPr/>
          </a:p>
          <a:p>
            <a:pPr indent="-325755" lvl="0" marL="457200" rtl="0" algn="l">
              <a:spcBef>
                <a:spcPts val="0"/>
              </a:spcBef>
              <a:spcAft>
                <a:spcPts val="0"/>
              </a:spcAft>
              <a:buSzPct val="100000"/>
              <a:buChar char="●"/>
            </a:pPr>
            <a:r>
              <a:rPr lang="en"/>
              <a:t>Ed Wengryn</a:t>
            </a:r>
            <a:endParaRPr/>
          </a:p>
          <a:p>
            <a:pPr indent="-325755" lvl="0" marL="457200" rtl="0" algn="l">
              <a:spcBef>
                <a:spcPts val="0"/>
              </a:spcBef>
              <a:spcAft>
                <a:spcPts val="0"/>
              </a:spcAft>
              <a:buSzPct val="100000"/>
              <a:buChar char="●"/>
            </a:pPr>
            <a:r>
              <a:rPr lang="en"/>
              <a:t>Elisabeth Hauptman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92" name="Google Shape;192;p35"/>
          <p:cNvPicPr preferRelativeResize="0"/>
          <p:nvPr/>
        </p:nvPicPr>
        <p:blipFill>
          <a:blip r:embed="rId3">
            <a:alphaModFix/>
          </a:blip>
          <a:stretch>
            <a:fillRect/>
          </a:stretch>
        </p:blipFill>
        <p:spPr>
          <a:xfrm>
            <a:off x="4171950" y="948700"/>
            <a:ext cx="4572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Masters Nationals - Indianapolis, IN- July 20-23</a:t>
            </a:r>
            <a:endParaRPr/>
          </a:p>
        </p:txBody>
      </p:sp>
      <p:sp>
        <p:nvSpPr>
          <p:cNvPr id="198" name="Google Shape;198;p36"/>
          <p:cNvSpPr txBox="1"/>
          <p:nvPr>
            <p:ph idx="1" type="body"/>
          </p:nvPr>
        </p:nvSpPr>
        <p:spPr>
          <a:xfrm>
            <a:off x="311700" y="1228675"/>
            <a:ext cx="8520600" cy="3416400"/>
          </a:xfrm>
          <a:prstGeom prst="rect">
            <a:avLst/>
          </a:prstGeom>
        </p:spPr>
        <p:txBody>
          <a:bodyPr anchorCtr="0" anchor="t" bIns="91425" lIns="91425" spcFirstLastPara="1" rIns="91425" wrap="square" tIns="91425">
            <a:normAutofit fontScale="85000"/>
          </a:bodyPr>
          <a:lstStyle/>
          <a:p>
            <a:pPr indent="-325755" lvl="0" marL="457200" rtl="0" algn="l">
              <a:spcBef>
                <a:spcPts val="0"/>
              </a:spcBef>
              <a:spcAft>
                <a:spcPts val="0"/>
              </a:spcAft>
              <a:buSzPct val="100000"/>
              <a:buChar char="●"/>
            </a:pPr>
            <a:r>
              <a:rPr lang="en"/>
              <a:t>Highly competitive regattas. The coaches determine who is qualified</a:t>
            </a:r>
            <a:endParaRPr/>
          </a:p>
          <a:p>
            <a:pPr indent="-325755" lvl="0" marL="457200" rtl="0" algn="l">
              <a:spcBef>
                <a:spcPts val="0"/>
              </a:spcBef>
              <a:spcAft>
                <a:spcPts val="0"/>
              </a:spcAft>
              <a:buSzPct val="100000"/>
              <a:buChar char="●"/>
            </a:pPr>
            <a:r>
              <a:rPr lang="en"/>
              <a:t>4 days</a:t>
            </a:r>
            <a:endParaRPr/>
          </a:p>
          <a:p>
            <a:pPr indent="-325755" lvl="0" marL="457200" rtl="0" algn="l">
              <a:spcBef>
                <a:spcPts val="0"/>
              </a:spcBef>
              <a:spcAft>
                <a:spcPts val="0"/>
              </a:spcAft>
              <a:buSzPct val="100000"/>
              <a:buChar char="●"/>
            </a:pPr>
            <a:r>
              <a:rPr lang="en"/>
              <a:t>Travel and </a:t>
            </a:r>
            <a:r>
              <a:rPr lang="en"/>
              <a:t>accommodation</a:t>
            </a:r>
            <a:r>
              <a:rPr lang="en"/>
              <a:t> on your own</a:t>
            </a:r>
            <a:endParaRPr/>
          </a:p>
          <a:p>
            <a:pPr indent="-325755" lvl="0" marL="457200" rtl="0" algn="l">
              <a:spcBef>
                <a:spcPts val="0"/>
              </a:spcBef>
              <a:spcAft>
                <a:spcPts val="0"/>
              </a:spcAft>
              <a:buSzPct val="100000"/>
              <a:buChar char="●"/>
            </a:pPr>
            <a:r>
              <a:rPr lang="en"/>
              <a:t>Multiple 1000m races in a day. Not everyone is guaranteed the same number of races.</a:t>
            </a:r>
            <a:endParaRPr/>
          </a:p>
          <a:p>
            <a:pPr indent="-325755" lvl="0" marL="457200" rtl="0" algn="l">
              <a:spcBef>
                <a:spcPts val="0"/>
              </a:spcBef>
              <a:spcAft>
                <a:spcPts val="0"/>
              </a:spcAft>
              <a:buSzPct val="100000"/>
              <a:buChar char="●"/>
            </a:pPr>
            <a:r>
              <a:rPr lang="en"/>
              <a:t>Self-organization / coordination between rowers at the site (not managed directly by club)</a:t>
            </a:r>
            <a:endParaRPr/>
          </a:p>
          <a:p>
            <a:pPr indent="-325755" lvl="0" marL="457200" rtl="0" algn="l">
              <a:spcBef>
                <a:spcPts val="0"/>
              </a:spcBef>
              <a:spcAft>
                <a:spcPts val="0"/>
              </a:spcAft>
              <a:buSzPct val="100000"/>
              <a:buChar char="●"/>
            </a:pPr>
            <a:r>
              <a:rPr lang="en"/>
              <a:t>Club does not always supply boats/oars so this may fall on participants at the regatta site</a:t>
            </a:r>
            <a:endParaRPr/>
          </a:p>
          <a:p>
            <a:pPr indent="-325755" lvl="0" marL="457200" rtl="0" algn="l">
              <a:spcBef>
                <a:spcPts val="0"/>
              </a:spcBef>
              <a:spcAft>
                <a:spcPts val="0"/>
              </a:spcAft>
              <a:buSzPct val="100000"/>
              <a:buChar char="●"/>
            </a:pPr>
            <a:r>
              <a:rPr lang="en"/>
              <a:t>Minimum of 4 rowers will be required for the club to actively support rowers (registration, practices) going to the regattas. Rowers/ scullers may choose to participate on their own if there is not enough interest.</a:t>
            </a:r>
            <a:endParaRPr/>
          </a:p>
          <a:p>
            <a:pPr indent="-325755" lvl="0" marL="457200" rtl="0" algn="l">
              <a:spcBef>
                <a:spcPts val="0"/>
              </a:spcBef>
              <a:spcAft>
                <a:spcPts val="0"/>
              </a:spcAft>
              <a:buSzPct val="100000"/>
              <a:buChar char="●"/>
            </a:pPr>
            <a:r>
              <a:rPr lang="en"/>
              <a:t>Coaches makes priority line ups. Best 8 and 4 in each age category- Best potential for medals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Head of the Charles- Boston Oct 20-22</a:t>
            </a:r>
            <a:endParaRPr sz="2720"/>
          </a:p>
        </p:txBody>
      </p:sp>
      <p:sp>
        <p:nvSpPr>
          <p:cNvPr id="204" name="Google Shape;204;p37"/>
          <p:cNvSpPr txBox="1"/>
          <p:nvPr>
            <p:ph idx="1" type="body"/>
          </p:nvPr>
        </p:nvSpPr>
        <p:spPr>
          <a:xfrm>
            <a:off x="311700" y="1152475"/>
            <a:ext cx="8637900" cy="3693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Highly competitive regatta. The coaches determine </a:t>
            </a:r>
            <a:r>
              <a:rPr lang="en" sz="1600"/>
              <a:t>who is qualified</a:t>
            </a:r>
            <a:endParaRPr sz="1600"/>
          </a:p>
          <a:p>
            <a:pPr indent="-330200" lvl="0" marL="457200" rtl="0" algn="l">
              <a:spcBef>
                <a:spcPts val="0"/>
              </a:spcBef>
              <a:spcAft>
                <a:spcPts val="0"/>
              </a:spcAft>
              <a:buSzPts val="1600"/>
              <a:buChar char="●"/>
            </a:pPr>
            <a:r>
              <a:rPr lang="en" sz="1600"/>
              <a:t>Head Race</a:t>
            </a:r>
            <a:endParaRPr sz="1600"/>
          </a:p>
          <a:p>
            <a:pPr indent="-330200" lvl="0" marL="457200" rtl="0" algn="l">
              <a:spcBef>
                <a:spcPts val="0"/>
              </a:spcBef>
              <a:spcAft>
                <a:spcPts val="0"/>
              </a:spcAft>
              <a:buSzPts val="1600"/>
              <a:buChar char="●"/>
            </a:pPr>
            <a:r>
              <a:rPr lang="en" sz="1600"/>
              <a:t>Process to participate:</a:t>
            </a:r>
            <a:endParaRPr sz="1600"/>
          </a:p>
          <a:p>
            <a:pPr indent="-317500" lvl="1" marL="914400" rtl="0" algn="l">
              <a:spcBef>
                <a:spcPts val="0"/>
              </a:spcBef>
              <a:spcAft>
                <a:spcPts val="0"/>
              </a:spcAft>
              <a:buSzPts val="1400"/>
              <a:buChar char="○"/>
            </a:pPr>
            <a:r>
              <a:rPr lang="en"/>
              <a:t>Qualified boat from the prior year (sweep events normally coming in the top 50%)</a:t>
            </a:r>
            <a:endParaRPr/>
          </a:p>
          <a:p>
            <a:pPr indent="-317500" lvl="1" marL="914400" rtl="0" algn="l">
              <a:spcBef>
                <a:spcPts val="0"/>
              </a:spcBef>
              <a:spcAft>
                <a:spcPts val="0"/>
              </a:spcAft>
              <a:buSzPts val="1400"/>
              <a:buChar char="○"/>
            </a:pPr>
            <a:r>
              <a:rPr lang="en"/>
              <a:t>Selected via lottery. Large number of applicants—&gt; lower odds of getting a boat. Limited number of boats / seats. Crews will be selected by coaches who have the greatest chance of </a:t>
            </a:r>
            <a:r>
              <a:rPr lang="en"/>
              <a:t>qualifying</a:t>
            </a:r>
            <a:endParaRPr/>
          </a:p>
          <a:p>
            <a:pPr indent="-330200" lvl="0" marL="457200" rtl="0" algn="l">
              <a:spcBef>
                <a:spcPts val="0"/>
              </a:spcBef>
              <a:spcAft>
                <a:spcPts val="0"/>
              </a:spcAft>
              <a:buSzPts val="1600"/>
              <a:buChar char="●"/>
            </a:pPr>
            <a:r>
              <a:rPr lang="en" sz="1600"/>
              <a:t>Signups to go out this summer (probably in June)</a:t>
            </a:r>
            <a:endParaRPr sz="1600"/>
          </a:p>
          <a:p>
            <a:pPr indent="-317500" lvl="1" marL="914400" rtl="0" algn="l">
              <a:spcBef>
                <a:spcPts val="0"/>
              </a:spcBef>
              <a:spcAft>
                <a:spcPts val="0"/>
              </a:spcAft>
              <a:buSzPts val="1400"/>
              <a:buChar char="○"/>
            </a:pPr>
            <a:r>
              <a:rPr lang="en"/>
              <a:t>Scullers and Director’s challenge (charity) typical deadline late July / early August</a:t>
            </a:r>
            <a:endParaRPr/>
          </a:p>
          <a:p>
            <a:pPr indent="-317500" lvl="1" marL="914400" rtl="0" algn="l">
              <a:spcBef>
                <a:spcPts val="0"/>
              </a:spcBef>
              <a:spcAft>
                <a:spcPts val="0"/>
              </a:spcAft>
              <a:buSzPts val="1400"/>
              <a:buChar char="○"/>
            </a:pPr>
            <a:r>
              <a:rPr lang="en"/>
              <a:t>Sweep rowers typical deadlines late August</a:t>
            </a:r>
            <a:endParaRPr/>
          </a:p>
          <a:p>
            <a:pPr indent="-330200" lvl="0" marL="457200" rtl="0" algn="l">
              <a:spcBef>
                <a:spcPts val="0"/>
              </a:spcBef>
              <a:spcAft>
                <a:spcPts val="0"/>
              </a:spcAft>
              <a:buSzPts val="1600"/>
              <a:buChar char="●"/>
            </a:pPr>
            <a:r>
              <a:rPr lang="en" sz="1600"/>
              <a:t>Lottery submission</a:t>
            </a:r>
            <a:endParaRPr sz="1600"/>
          </a:p>
          <a:p>
            <a:pPr indent="-330200" lvl="0" marL="457200" rtl="0" algn="l">
              <a:spcBef>
                <a:spcPts val="0"/>
              </a:spcBef>
              <a:spcAft>
                <a:spcPts val="0"/>
              </a:spcAft>
              <a:buSzPts val="1600"/>
              <a:buChar char="●"/>
            </a:pPr>
            <a:r>
              <a:rPr lang="en" sz="1600"/>
              <a:t>Boating- Will likely include erg tests and seat racing per coach’s discretion</a:t>
            </a:r>
            <a:endParaRPr sz="1600"/>
          </a:p>
          <a:p>
            <a:pPr indent="0" lvl="0" marL="914400" rtl="0" algn="l">
              <a:spcBef>
                <a:spcPts val="1200"/>
              </a:spcBef>
              <a:spcAft>
                <a:spcPts val="0"/>
              </a:spcAft>
              <a:buNone/>
            </a:pPr>
            <a:r>
              <a:t/>
            </a:r>
            <a:endParaRPr sz="1600"/>
          </a:p>
          <a:p>
            <a:pPr indent="0" lvl="0" marL="914400" rtl="0" algn="l">
              <a:spcBef>
                <a:spcPts val="1200"/>
              </a:spcBef>
              <a:spcAft>
                <a:spcPts val="1200"/>
              </a:spcAft>
              <a:buNone/>
            </a:pPr>
            <a: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245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20"/>
              <a:t>CLRA Competitive Team</a:t>
            </a:r>
            <a:endParaRPr sz="2720"/>
          </a:p>
        </p:txBody>
      </p:sp>
      <p:sp>
        <p:nvSpPr>
          <p:cNvPr id="76" name="Google Shape;76;p16"/>
          <p:cNvSpPr txBox="1"/>
          <p:nvPr>
            <p:ph idx="1" type="body"/>
          </p:nvPr>
        </p:nvSpPr>
        <p:spPr>
          <a:xfrm>
            <a:off x="311700" y="966350"/>
            <a:ext cx="8520600" cy="3416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2100">
              <a:solidFill>
                <a:schemeClr val="dk1"/>
              </a:solidFill>
              <a:latin typeface="Calibri"/>
              <a:ea typeface="Calibri"/>
              <a:cs typeface="Calibri"/>
              <a:sym typeface="Calibri"/>
            </a:endParaRPr>
          </a:p>
          <a:p>
            <a:pPr indent="-184150" lvl="0" marL="228600" rtl="0" algn="l">
              <a:lnSpc>
                <a:spcPct val="90000"/>
              </a:lnSpc>
              <a:spcBef>
                <a:spcPts val="0"/>
              </a:spcBef>
              <a:spcAft>
                <a:spcPts val="0"/>
              </a:spcAft>
              <a:buClr>
                <a:schemeClr val="dk1"/>
              </a:buClr>
              <a:buSzPts val="2100"/>
              <a:buChar char="•"/>
            </a:pPr>
            <a:r>
              <a:rPr lang="en" sz="2100">
                <a:solidFill>
                  <a:schemeClr val="dk1"/>
                </a:solidFill>
                <a:latin typeface="Calibri"/>
                <a:ea typeface="Calibri"/>
                <a:cs typeface="Calibri"/>
                <a:sym typeface="Calibri"/>
              </a:rPr>
              <a:t>Make space for CLRA club members who want to train with intention to improve fitness and skills</a:t>
            </a:r>
            <a:endParaRPr sz="2100">
              <a:solidFill>
                <a:schemeClr val="dk1"/>
              </a:solidFill>
              <a:latin typeface="Calibri"/>
              <a:ea typeface="Calibri"/>
              <a:cs typeface="Calibri"/>
              <a:sym typeface="Calibri"/>
            </a:endParaRPr>
          </a:p>
          <a:p>
            <a:pPr indent="-190500" lvl="1" marL="685800" rtl="0" algn="l">
              <a:lnSpc>
                <a:spcPct val="90000"/>
              </a:lnSpc>
              <a:spcBef>
                <a:spcPts val="500"/>
              </a:spcBef>
              <a:spcAft>
                <a:spcPts val="0"/>
              </a:spcAft>
              <a:buClr>
                <a:schemeClr val="dk1"/>
              </a:buClr>
              <a:buSzPts val="1800"/>
              <a:buChar char="•"/>
            </a:pPr>
            <a:r>
              <a:rPr lang="en" sz="1800">
                <a:solidFill>
                  <a:schemeClr val="dk1"/>
                </a:solidFill>
                <a:latin typeface="Calibri"/>
                <a:ea typeface="Calibri"/>
                <a:cs typeface="Calibri"/>
                <a:sym typeface="Calibri"/>
              </a:rPr>
              <a:t>51 of 63 members polled are interested in participating in a ‘competitive program’ with additional workouts, higher intensity training, and improved fitness and skills with the goal of winning races.</a:t>
            </a:r>
            <a:endParaRPr sz="1800">
              <a:solidFill>
                <a:schemeClr val="dk1"/>
              </a:solidFill>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Build up the racing program by creating the base for a clear and transparent boating process based on fitness, on the water skills, and attendance</a:t>
            </a:r>
            <a:endParaRPr sz="2100">
              <a:solidFill>
                <a:schemeClr val="dk1"/>
              </a:solidFill>
              <a:latin typeface="Calibri"/>
              <a:ea typeface="Calibri"/>
              <a:cs typeface="Calibri"/>
              <a:sym typeface="Calibri"/>
            </a:endParaRPr>
          </a:p>
          <a:p>
            <a:pPr indent="-184150" lvl="0" marL="228600" rtl="0" algn="l">
              <a:lnSpc>
                <a:spcPct val="90000"/>
              </a:lnSpc>
              <a:spcBef>
                <a:spcPts val="1000"/>
              </a:spcBef>
              <a:spcAft>
                <a:spcPts val="0"/>
              </a:spcAft>
              <a:buClr>
                <a:schemeClr val="dk1"/>
              </a:buClr>
              <a:buSzPts val="2100"/>
              <a:buChar char="•"/>
            </a:pPr>
            <a:r>
              <a:rPr lang="en" sz="2100">
                <a:solidFill>
                  <a:schemeClr val="dk1"/>
                </a:solidFill>
                <a:latin typeface="Calibri"/>
                <a:ea typeface="Calibri"/>
                <a:cs typeface="Calibri"/>
                <a:sym typeface="Calibri"/>
              </a:rPr>
              <a:t>Maximize inclusivity to club members of all levels, including LTR 2022</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281750" y="377350"/>
            <a:ext cx="8433900" cy="803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 sz="2700">
                <a:solidFill>
                  <a:srgbClr val="000000"/>
                </a:solidFill>
                <a:latin typeface="Calibri"/>
                <a:ea typeface="Calibri"/>
                <a:cs typeface="Calibri"/>
                <a:sym typeface="Calibri"/>
              </a:rPr>
              <a:t>Commitment Expectations (2023)</a:t>
            </a:r>
            <a:endParaRPr sz="2700">
              <a:solidFill>
                <a:srgbClr val="000000"/>
              </a:solidFill>
              <a:latin typeface="Calibri"/>
              <a:ea typeface="Calibri"/>
              <a:cs typeface="Calibri"/>
              <a:sym typeface="Calibri"/>
            </a:endParaRPr>
          </a:p>
        </p:txBody>
      </p:sp>
      <p:sp>
        <p:nvSpPr>
          <p:cNvPr id="82" name="Google Shape;82;p17"/>
          <p:cNvSpPr txBox="1"/>
          <p:nvPr/>
        </p:nvSpPr>
        <p:spPr>
          <a:xfrm>
            <a:off x="355050" y="1628451"/>
            <a:ext cx="8433900" cy="2635500"/>
          </a:xfrm>
          <a:prstGeom prst="rect">
            <a:avLst/>
          </a:prstGeom>
          <a:noFill/>
          <a:ln>
            <a:noFill/>
          </a:ln>
        </p:spPr>
        <p:txBody>
          <a:bodyPr anchorCtr="0" anchor="t" bIns="45700" lIns="91425" spcFirstLastPara="1" rIns="91425" wrap="square" tIns="45700">
            <a:normAutofit/>
          </a:bodyPr>
          <a:lstStyle/>
          <a:p>
            <a:pPr indent="-184150" lvl="0" marL="228600" rtl="0" algn="l">
              <a:lnSpc>
                <a:spcPct val="90000"/>
              </a:lnSpc>
              <a:spcBef>
                <a:spcPts val="0"/>
              </a:spcBef>
              <a:spcAft>
                <a:spcPts val="0"/>
              </a:spcAft>
              <a:buClr>
                <a:srgbClr val="000000"/>
              </a:buClr>
              <a:buSzPts val="2100"/>
              <a:buChar char="•"/>
            </a:pPr>
            <a:r>
              <a:rPr lang="en" sz="2100">
                <a:solidFill>
                  <a:srgbClr val="000000"/>
                </a:solidFill>
                <a:latin typeface="Calibri"/>
                <a:ea typeface="Calibri"/>
                <a:cs typeface="Calibri"/>
                <a:sym typeface="Calibri"/>
              </a:rPr>
              <a:t>To be a “competitive team member” you </a:t>
            </a:r>
            <a:r>
              <a:rPr b="1" i="1" lang="en" sz="2100">
                <a:solidFill>
                  <a:srgbClr val="000000"/>
                </a:solidFill>
                <a:latin typeface="Calibri"/>
                <a:ea typeface="Calibri"/>
                <a:cs typeface="Calibri"/>
                <a:sym typeface="Calibri"/>
              </a:rPr>
              <a:t>must</a:t>
            </a:r>
            <a:r>
              <a:rPr lang="en" sz="2100">
                <a:solidFill>
                  <a:srgbClr val="000000"/>
                </a:solidFill>
                <a:latin typeface="Calibri"/>
                <a:ea typeface="Calibri"/>
                <a:cs typeface="Calibri"/>
                <a:sym typeface="Calibri"/>
              </a:rPr>
              <a:t>:</a:t>
            </a:r>
            <a:endParaRPr sz="2100">
              <a:solidFill>
                <a:srgbClr val="000000"/>
              </a:solidFill>
              <a:latin typeface="Calibri"/>
              <a:ea typeface="Calibri"/>
              <a:cs typeface="Calibri"/>
              <a:sym typeface="Calibri"/>
            </a:endParaRPr>
          </a:p>
          <a:p>
            <a:pPr indent="-190500" lvl="1" marL="685800" rtl="0" algn="l">
              <a:lnSpc>
                <a:spcPct val="90000"/>
              </a:lnSpc>
              <a:spcBef>
                <a:spcPts val="500"/>
              </a:spcBef>
              <a:spcAft>
                <a:spcPts val="0"/>
              </a:spcAft>
              <a:buClr>
                <a:srgbClr val="000000"/>
              </a:buClr>
              <a:buSzPts val="1800"/>
              <a:buChar char="•"/>
            </a:pPr>
            <a:r>
              <a:rPr lang="en" sz="1800">
                <a:solidFill>
                  <a:srgbClr val="000000"/>
                </a:solidFill>
                <a:latin typeface="Calibri"/>
                <a:ea typeface="Calibri"/>
                <a:cs typeface="Calibri"/>
                <a:sym typeface="Calibri"/>
              </a:rPr>
              <a:t>Complete one erg workout a week (as determined by the coach) and submit your scores to be used for team ranking.</a:t>
            </a:r>
            <a:endParaRPr sz="1800">
              <a:solidFill>
                <a:srgbClr val="000000"/>
              </a:solidFill>
              <a:latin typeface="Calibri"/>
              <a:ea typeface="Calibri"/>
              <a:cs typeface="Calibri"/>
              <a:sym typeface="Calibri"/>
            </a:endParaRPr>
          </a:p>
          <a:p>
            <a:pPr indent="-190500" lvl="1" marL="685800" rtl="0" algn="l">
              <a:lnSpc>
                <a:spcPct val="90000"/>
              </a:lnSpc>
              <a:spcBef>
                <a:spcPts val="500"/>
              </a:spcBef>
              <a:spcAft>
                <a:spcPts val="0"/>
              </a:spcAft>
              <a:buClr>
                <a:srgbClr val="000000"/>
              </a:buClr>
              <a:buSzPts val="1800"/>
              <a:buChar char="•"/>
            </a:pPr>
            <a:r>
              <a:rPr lang="en" sz="1800">
                <a:solidFill>
                  <a:srgbClr val="000000"/>
                </a:solidFill>
                <a:latin typeface="Calibri"/>
                <a:ea typeface="Calibri"/>
                <a:cs typeface="Calibri"/>
                <a:sym typeface="Calibri"/>
              </a:rPr>
              <a:t>Attend on the water practices</a:t>
            </a:r>
            <a:endParaRPr sz="1800">
              <a:solidFill>
                <a:srgbClr val="000000"/>
              </a:solidFill>
              <a:latin typeface="Calibri"/>
              <a:ea typeface="Calibri"/>
              <a:cs typeface="Calibri"/>
              <a:sym typeface="Calibri"/>
            </a:endParaRPr>
          </a:p>
          <a:p>
            <a:pPr indent="-184150" lvl="0" marL="228600" rtl="0" algn="l">
              <a:lnSpc>
                <a:spcPct val="90000"/>
              </a:lnSpc>
              <a:spcBef>
                <a:spcPts val="1000"/>
              </a:spcBef>
              <a:spcAft>
                <a:spcPts val="0"/>
              </a:spcAft>
              <a:buClr>
                <a:srgbClr val="000000"/>
              </a:buClr>
              <a:buSzPts val="2100"/>
              <a:buChar char="•"/>
            </a:pPr>
            <a:r>
              <a:rPr lang="en" sz="2100">
                <a:solidFill>
                  <a:srgbClr val="000000"/>
                </a:solidFill>
                <a:latin typeface="Calibri"/>
                <a:ea typeface="Calibri"/>
                <a:cs typeface="Calibri"/>
                <a:sym typeface="Calibri"/>
              </a:rPr>
              <a:t>To be a “competitive team member” you </a:t>
            </a:r>
            <a:r>
              <a:rPr b="1" i="1" lang="en" sz="2100">
                <a:solidFill>
                  <a:srgbClr val="000000"/>
                </a:solidFill>
                <a:latin typeface="Calibri"/>
                <a:ea typeface="Calibri"/>
                <a:cs typeface="Calibri"/>
                <a:sym typeface="Calibri"/>
              </a:rPr>
              <a:t>should</a:t>
            </a:r>
            <a:r>
              <a:rPr lang="en" sz="2100">
                <a:solidFill>
                  <a:srgbClr val="000000"/>
                </a:solidFill>
                <a:latin typeface="Calibri"/>
                <a:ea typeface="Calibri"/>
                <a:cs typeface="Calibri"/>
                <a:sym typeface="Calibri"/>
              </a:rPr>
              <a:t>:</a:t>
            </a:r>
            <a:endParaRPr sz="2100">
              <a:solidFill>
                <a:srgbClr val="000000"/>
              </a:solidFill>
              <a:latin typeface="Calibri"/>
              <a:ea typeface="Calibri"/>
              <a:cs typeface="Calibri"/>
              <a:sym typeface="Calibri"/>
            </a:endParaRPr>
          </a:p>
          <a:p>
            <a:pPr indent="-190500" lvl="1" marL="685800" rtl="0" algn="l">
              <a:lnSpc>
                <a:spcPct val="90000"/>
              </a:lnSpc>
              <a:spcBef>
                <a:spcPts val="500"/>
              </a:spcBef>
              <a:spcAft>
                <a:spcPts val="0"/>
              </a:spcAft>
              <a:buClr>
                <a:srgbClr val="000000"/>
              </a:buClr>
              <a:buSzPts val="1800"/>
              <a:buChar char="•"/>
            </a:pPr>
            <a:r>
              <a:rPr lang="en" sz="1800">
                <a:solidFill>
                  <a:srgbClr val="000000"/>
                </a:solidFill>
                <a:latin typeface="Calibri"/>
                <a:ea typeface="Calibri"/>
                <a:cs typeface="Calibri"/>
                <a:sym typeface="Calibri"/>
              </a:rPr>
              <a:t>Attend at least 2 of 3 morning practices (MWF)</a:t>
            </a:r>
            <a:endParaRPr sz="1800">
              <a:solidFill>
                <a:srgbClr val="000000"/>
              </a:solidFill>
              <a:latin typeface="Calibri"/>
              <a:ea typeface="Calibri"/>
              <a:cs typeface="Calibri"/>
              <a:sym typeface="Calibri"/>
            </a:endParaRPr>
          </a:p>
          <a:p>
            <a:pPr indent="0" lvl="2" marL="0" rtl="0" algn="l">
              <a:lnSpc>
                <a:spcPct val="90000"/>
              </a:lnSpc>
              <a:spcBef>
                <a:spcPts val="500"/>
              </a:spcBef>
              <a:spcAft>
                <a:spcPts val="0"/>
              </a:spcAft>
              <a:buNone/>
            </a:pPr>
            <a:r>
              <a:t/>
            </a:r>
            <a:endParaRPr sz="21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Timed Workouts and Ranking Submissions</a:t>
            </a:r>
            <a:endParaRPr/>
          </a:p>
        </p:txBody>
      </p:sp>
      <p:sp>
        <p:nvSpPr>
          <p:cNvPr id="88" name="Google Shape;88;p18"/>
          <p:cNvSpPr txBox="1"/>
          <p:nvPr>
            <p:ph idx="1" type="body"/>
          </p:nvPr>
        </p:nvSpPr>
        <p:spPr>
          <a:xfrm>
            <a:off x="628650" y="1369225"/>
            <a:ext cx="7886700" cy="3383400"/>
          </a:xfrm>
          <a:prstGeom prst="rect">
            <a:avLst/>
          </a:prstGeom>
          <a:noFill/>
          <a:ln>
            <a:noFill/>
          </a:ln>
        </p:spPr>
        <p:txBody>
          <a:bodyPr anchorCtr="0" anchor="t" bIns="34275" lIns="68575" spcFirstLastPara="1" rIns="68575" wrap="square" tIns="34275">
            <a:noAutofit/>
          </a:bodyPr>
          <a:lstStyle/>
          <a:p>
            <a:pPr indent="-171450" lvl="0" marL="177800" rtl="0" algn="l">
              <a:lnSpc>
                <a:spcPct val="90000"/>
              </a:lnSpc>
              <a:spcBef>
                <a:spcPts val="0"/>
              </a:spcBef>
              <a:spcAft>
                <a:spcPts val="0"/>
              </a:spcAft>
              <a:buClr>
                <a:schemeClr val="dk1"/>
              </a:buClr>
              <a:buSzPts val="2100"/>
              <a:buChar char="●"/>
            </a:pPr>
            <a:r>
              <a:rPr lang="en" sz="2100"/>
              <a:t>Each Sunday the timed erg workout for the week is sent to the competitive members (all do the same workout)</a:t>
            </a:r>
            <a:endParaRPr sz="2100"/>
          </a:p>
          <a:p>
            <a:pPr indent="-171450" lvl="0" marL="177800" rtl="0" algn="l">
              <a:lnSpc>
                <a:spcPct val="90000"/>
              </a:lnSpc>
              <a:spcBef>
                <a:spcPts val="800"/>
              </a:spcBef>
              <a:spcAft>
                <a:spcPts val="0"/>
              </a:spcAft>
              <a:buClr>
                <a:schemeClr val="dk1"/>
              </a:buClr>
              <a:buSzPts val="2100"/>
              <a:buChar char="●"/>
            </a:pPr>
            <a:r>
              <a:rPr lang="en" sz="2100"/>
              <a:t>Data must be submitted by Saturday</a:t>
            </a:r>
            <a:endParaRPr sz="2100"/>
          </a:p>
          <a:p>
            <a:pPr indent="-177800" lvl="1" marL="520700" rtl="0" algn="l">
              <a:lnSpc>
                <a:spcPct val="90000"/>
              </a:lnSpc>
              <a:spcBef>
                <a:spcPts val="400"/>
              </a:spcBef>
              <a:spcAft>
                <a:spcPts val="0"/>
              </a:spcAft>
              <a:buClr>
                <a:schemeClr val="dk1"/>
              </a:buClr>
              <a:buSzPts val="1800"/>
              <a:buChar char="○"/>
            </a:pPr>
            <a:r>
              <a:rPr lang="en" sz="1800"/>
              <a:t>Submit data to a shared spreadsheet</a:t>
            </a:r>
            <a:endParaRPr sz="1800"/>
          </a:p>
          <a:p>
            <a:pPr indent="-177800" lvl="1" marL="520700" rtl="0" algn="l">
              <a:lnSpc>
                <a:spcPct val="90000"/>
              </a:lnSpc>
              <a:spcBef>
                <a:spcPts val="400"/>
              </a:spcBef>
              <a:spcAft>
                <a:spcPts val="0"/>
              </a:spcAft>
              <a:buClr>
                <a:schemeClr val="dk1"/>
              </a:buClr>
              <a:buSzPts val="1800"/>
              <a:buChar char="○"/>
            </a:pPr>
            <a:r>
              <a:rPr lang="en" sz="1800"/>
              <a:t>Our coaches have visibility of the data/ Can use data to rank rowers</a:t>
            </a:r>
            <a:endParaRPr sz="1800"/>
          </a:p>
          <a:p>
            <a:pPr indent="-171450" lvl="0" marL="177800" rtl="0" algn="l">
              <a:lnSpc>
                <a:spcPct val="90000"/>
              </a:lnSpc>
              <a:spcBef>
                <a:spcPts val="800"/>
              </a:spcBef>
              <a:spcAft>
                <a:spcPts val="0"/>
              </a:spcAft>
              <a:buClr>
                <a:schemeClr val="dk1"/>
              </a:buClr>
              <a:buSzPts val="2100"/>
              <a:buChar char="●"/>
            </a:pPr>
            <a:r>
              <a:rPr lang="en" sz="2100"/>
              <a:t>Selected erg workout is either the Tuesday or Thursday workout, so members can meet and do it together if they want. Members can also complete the workout on their own time wherever</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700"/>
              <a:t>Seat Racing</a:t>
            </a:r>
            <a:endParaRPr sz="2700"/>
          </a:p>
        </p:txBody>
      </p:sp>
      <p:sp>
        <p:nvSpPr>
          <p:cNvPr id="94" name="Google Shape;94;p19"/>
          <p:cNvSpPr txBox="1"/>
          <p:nvPr>
            <p:ph idx="1" type="body"/>
          </p:nvPr>
        </p:nvSpPr>
        <p:spPr>
          <a:xfrm>
            <a:off x="471504" y="1026930"/>
            <a:ext cx="7970700" cy="35301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800"/>
              </a:spcBef>
              <a:spcAft>
                <a:spcPts val="0"/>
              </a:spcAft>
              <a:buNone/>
            </a:pPr>
            <a:r>
              <a:t/>
            </a:r>
            <a:endParaRPr sz="2100"/>
          </a:p>
          <a:p>
            <a:pPr indent="-241300" lvl="0" marL="177800" rtl="0" algn="l">
              <a:lnSpc>
                <a:spcPct val="80000"/>
              </a:lnSpc>
              <a:spcBef>
                <a:spcPts val="0"/>
              </a:spcBef>
              <a:spcAft>
                <a:spcPts val="0"/>
              </a:spcAft>
              <a:buSzPts val="2400"/>
              <a:buChar char="●"/>
            </a:pPr>
            <a:r>
              <a:rPr lang="en" sz="2100"/>
              <a:t>To account for on the water skills, seat racing may be used for ranking.</a:t>
            </a:r>
            <a:endParaRPr sz="2100"/>
          </a:p>
          <a:p>
            <a:pPr indent="-222250" lvl="0" marL="177800" rtl="0" algn="l">
              <a:lnSpc>
                <a:spcPct val="80000"/>
              </a:lnSpc>
              <a:spcBef>
                <a:spcPts val="800"/>
              </a:spcBef>
              <a:spcAft>
                <a:spcPts val="0"/>
              </a:spcAft>
              <a:buSzPts val="2100"/>
              <a:buChar char="●"/>
            </a:pPr>
            <a:r>
              <a:rPr lang="en" sz="2100"/>
              <a:t>Seat racing is a standard process in competitive youth/ college programs but difficult to perform within CLRA.</a:t>
            </a:r>
            <a:endParaRPr sz="2100"/>
          </a:p>
          <a:p>
            <a:pPr indent="-190500" lvl="0" marL="177800" rtl="0" algn="l">
              <a:lnSpc>
                <a:spcPct val="80000"/>
              </a:lnSpc>
              <a:spcBef>
                <a:spcPts val="800"/>
              </a:spcBef>
              <a:spcAft>
                <a:spcPts val="0"/>
              </a:spcAft>
              <a:buClr>
                <a:schemeClr val="dk1"/>
              </a:buClr>
              <a:buSzPts val="2400"/>
              <a:buChar char="●"/>
            </a:pPr>
            <a:r>
              <a:rPr lang="en" sz="2100"/>
              <a:t>Seat racing may be used for the most competitive regattas.</a:t>
            </a:r>
            <a:endParaRPr sz="2100"/>
          </a:p>
          <a:p>
            <a:pPr indent="-222250" lvl="0" marL="177800" rtl="0" algn="l">
              <a:lnSpc>
                <a:spcPct val="80000"/>
              </a:lnSpc>
              <a:spcBef>
                <a:spcPts val="800"/>
              </a:spcBef>
              <a:spcAft>
                <a:spcPts val="0"/>
              </a:spcAft>
              <a:buSzPts val="2100"/>
              <a:buChar char="●"/>
            </a:pPr>
            <a:r>
              <a:rPr lang="en" sz="2100"/>
              <a:t>Coaches will determine who should be seat raced based on erg scores and on-the-water observations</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700"/>
              <a:t>Boatings for practices</a:t>
            </a:r>
            <a:endParaRPr sz="2700"/>
          </a:p>
        </p:txBody>
      </p:sp>
      <p:sp>
        <p:nvSpPr>
          <p:cNvPr id="100" name="Google Shape;100;p20"/>
          <p:cNvSpPr txBox="1"/>
          <p:nvPr>
            <p:ph idx="1" type="body"/>
          </p:nvPr>
        </p:nvSpPr>
        <p:spPr>
          <a:xfrm>
            <a:off x="471504" y="1356450"/>
            <a:ext cx="7799700" cy="2430600"/>
          </a:xfrm>
          <a:prstGeom prst="rect">
            <a:avLst/>
          </a:prstGeom>
          <a:noFill/>
          <a:ln>
            <a:noFill/>
          </a:ln>
        </p:spPr>
        <p:txBody>
          <a:bodyPr anchorCtr="0" anchor="t" bIns="34275" lIns="68575" spcFirstLastPara="1" rIns="68575" wrap="square" tIns="34275">
            <a:normAutofit/>
          </a:bodyPr>
          <a:lstStyle/>
          <a:p>
            <a:pPr indent="-190500" lvl="0" marL="177800" rtl="0" algn="l">
              <a:lnSpc>
                <a:spcPct val="90000"/>
              </a:lnSpc>
              <a:spcBef>
                <a:spcPts val="0"/>
              </a:spcBef>
              <a:spcAft>
                <a:spcPts val="0"/>
              </a:spcAft>
              <a:buClr>
                <a:schemeClr val="dk1"/>
              </a:buClr>
              <a:buSzPts val="2400"/>
              <a:buChar char="●"/>
            </a:pPr>
            <a:r>
              <a:rPr lang="en" sz="2100"/>
              <a:t>Competitive team members will be boated together when appropriate</a:t>
            </a:r>
            <a:endParaRPr sz="2100"/>
          </a:p>
          <a:p>
            <a:pPr indent="-190500" lvl="0" marL="177800" rtl="0" algn="l">
              <a:lnSpc>
                <a:spcPct val="90000"/>
              </a:lnSpc>
              <a:spcBef>
                <a:spcPts val="800"/>
              </a:spcBef>
              <a:spcAft>
                <a:spcPts val="0"/>
              </a:spcAft>
              <a:buClr>
                <a:schemeClr val="dk1"/>
              </a:buClr>
              <a:buSzPts val="2400"/>
              <a:buChar char="●"/>
            </a:pPr>
            <a:r>
              <a:rPr lang="en" sz="2100"/>
              <a:t>Focus for boatings depends on coach discretion (erg rank, on the water evaluation, attendance, testing lineups and pairings, working on skills, etc.)</a:t>
            </a:r>
            <a:endParaRPr sz="2100"/>
          </a:p>
          <a:p>
            <a:pPr indent="-38100" lvl="0" marL="177800" rtl="0" algn="l">
              <a:lnSpc>
                <a:spcPct val="90000"/>
              </a:lnSpc>
              <a:spcBef>
                <a:spcPts val="800"/>
              </a:spcBef>
              <a:spcAft>
                <a:spcPts val="1200"/>
              </a:spcAft>
              <a:buClr>
                <a:schemeClr val="dk1"/>
              </a:buClr>
              <a:buSzPts val="2100"/>
              <a:buNone/>
            </a:pPr>
            <a:r>
              <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sz="2700"/>
              <a:t>Lineups for Races</a:t>
            </a:r>
            <a:endParaRPr sz="2700"/>
          </a:p>
        </p:txBody>
      </p:sp>
      <p:sp>
        <p:nvSpPr>
          <p:cNvPr id="106" name="Google Shape;106;p21"/>
          <p:cNvSpPr txBox="1"/>
          <p:nvPr>
            <p:ph idx="1" type="body"/>
          </p:nvPr>
        </p:nvSpPr>
        <p:spPr>
          <a:xfrm>
            <a:off x="471503" y="1026925"/>
            <a:ext cx="7396500" cy="2447700"/>
          </a:xfrm>
          <a:prstGeom prst="rect">
            <a:avLst/>
          </a:prstGeom>
          <a:noFill/>
          <a:ln>
            <a:noFill/>
          </a:ln>
        </p:spPr>
        <p:txBody>
          <a:bodyPr anchorCtr="0" anchor="t" bIns="34275" lIns="68575" spcFirstLastPara="1" rIns="68575" wrap="square" tIns="34275">
            <a:normAutofit fontScale="92500" lnSpcReduction="20000"/>
          </a:bodyPr>
          <a:lstStyle/>
          <a:p>
            <a:pPr indent="-179070" lvl="0" marL="177800" rtl="0" algn="l">
              <a:lnSpc>
                <a:spcPct val="90000"/>
              </a:lnSpc>
              <a:spcBef>
                <a:spcPts val="0"/>
              </a:spcBef>
              <a:spcAft>
                <a:spcPts val="0"/>
              </a:spcAft>
              <a:buClr>
                <a:schemeClr val="dk1"/>
              </a:buClr>
              <a:buSzPct val="114285"/>
              <a:buChar char="●"/>
            </a:pPr>
            <a:r>
              <a:rPr lang="en" sz="2100"/>
              <a:t>Rank is the primary consideration, so competitive members already have some idea (and hopefully practice time with) what the race lineup will be</a:t>
            </a:r>
            <a:endParaRPr sz="2100"/>
          </a:p>
          <a:p>
            <a:pPr indent="-179070" lvl="0" marL="177800" rtl="0" algn="l">
              <a:lnSpc>
                <a:spcPct val="90000"/>
              </a:lnSpc>
              <a:spcBef>
                <a:spcPts val="800"/>
              </a:spcBef>
              <a:spcAft>
                <a:spcPts val="0"/>
              </a:spcAft>
              <a:buClr>
                <a:schemeClr val="dk1"/>
              </a:buClr>
              <a:buSzPct val="114285"/>
              <a:buChar char="●"/>
            </a:pPr>
            <a:r>
              <a:rPr lang="en" sz="2100"/>
              <a:t>Age, and other considerations, are a factor depending on who signs up for the race (coaches’ discretion)</a:t>
            </a:r>
            <a:endParaRPr sz="2100"/>
          </a:p>
          <a:p>
            <a:pPr indent="-179070" lvl="0" marL="177800" rtl="0" algn="l">
              <a:lnSpc>
                <a:spcPct val="90000"/>
              </a:lnSpc>
              <a:spcBef>
                <a:spcPts val="800"/>
              </a:spcBef>
              <a:spcAft>
                <a:spcPts val="0"/>
              </a:spcAft>
              <a:buClr>
                <a:schemeClr val="dk1"/>
              </a:buClr>
              <a:buSzPct val="114285"/>
              <a:buChar char="●"/>
            </a:pPr>
            <a:r>
              <a:rPr lang="en" sz="2100"/>
              <a:t>Always looking to make the most competitive boats</a:t>
            </a:r>
            <a:endParaRPr sz="2100"/>
          </a:p>
          <a:p>
            <a:pPr indent="-212248" lvl="0" marL="177800" rtl="0" algn="l">
              <a:spcBef>
                <a:spcPts val="2000"/>
              </a:spcBef>
              <a:spcAft>
                <a:spcPts val="1200"/>
              </a:spcAft>
              <a:buSzPct val="100000"/>
              <a:buChar char="●"/>
            </a:pPr>
            <a:r>
              <a:rPr lang="en" sz="2100"/>
              <a:t>Boating decisions are made by coaches based on whatever criteria or process they decide is best for each circumstance</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471504" y="205375"/>
            <a:ext cx="75867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n" sz="2700"/>
              <a:t>Recreational Rowers</a:t>
            </a:r>
            <a:endParaRPr sz="2700"/>
          </a:p>
        </p:txBody>
      </p:sp>
      <p:sp>
        <p:nvSpPr>
          <p:cNvPr id="112" name="Google Shape;112;p22"/>
          <p:cNvSpPr txBox="1"/>
          <p:nvPr>
            <p:ph idx="1" type="body"/>
          </p:nvPr>
        </p:nvSpPr>
        <p:spPr>
          <a:xfrm>
            <a:off x="661700" y="1347900"/>
            <a:ext cx="7865100" cy="30870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None/>
            </a:pPr>
            <a:r>
              <a:rPr lang="en" sz="2100">
                <a:solidFill>
                  <a:schemeClr val="dk1"/>
                </a:solidFill>
              </a:rPr>
              <a:t>Practice boatings</a:t>
            </a:r>
            <a:endParaRPr sz="2100"/>
          </a:p>
          <a:p>
            <a:pPr indent="0" lvl="0" marL="177800" rtl="0" algn="l">
              <a:lnSpc>
                <a:spcPct val="90000"/>
              </a:lnSpc>
              <a:spcBef>
                <a:spcPts val="800"/>
              </a:spcBef>
              <a:spcAft>
                <a:spcPts val="0"/>
              </a:spcAft>
              <a:buNone/>
            </a:pPr>
            <a:r>
              <a:rPr lang="en"/>
              <a:t>Dependent on signup numbers. Coaches will continue to optimize boatings to give everyone a good experience and continue to improve their skills.</a:t>
            </a:r>
            <a:endParaRPr/>
          </a:p>
          <a:p>
            <a:pPr indent="0" lvl="0" marL="0" rtl="0" algn="l">
              <a:lnSpc>
                <a:spcPct val="90000"/>
              </a:lnSpc>
              <a:spcBef>
                <a:spcPts val="800"/>
              </a:spcBef>
              <a:spcAft>
                <a:spcPts val="0"/>
              </a:spcAft>
              <a:buNone/>
            </a:pPr>
            <a:r>
              <a:t/>
            </a:r>
            <a:endParaRPr/>
          </a:p>
          <a:p>
            <a:pPr indent="0" lvl="0" marL="0" rtl="0" algn="l">
              <a:spcBef>
                <a:spcPts val="0"/>
              </a:spcBef>
              <a:spcAft>
                <a:spcPts val="0"/>
              </a:spcAft>
              <a:buNone/>
            </a:pPr>
            <a:r>
              <a:rPr lang="en" sz="2100">
                <a:solidFill>
                  <a:schemeClr val="dk1"/>
                </a:solidFill>
              </a:rPr>
              <a:t>Race Lineups</a:t>
            </a:r>
            <a:endParaRPr sz="2100"/>
          </a:p>
          <a:p>
            <a:pPr indent="-152400" lvl="0" marL="177800" rtl="0" algn="l">
              <a:lnSpc>
                <a:spcPct val="90000"/>
              </a:lnSpc>
              <a:spcBef>
                <a:spcPts val="800"/>
              </a:spcBef>
              <a:spcAft>
                <a:spcPts val="0"/>
              </a:spcAft>
              <a:buClr>
                <a:schemeClr val="dk1"/>
              </a:buClr>
              <a:buSzPts val="1800"/>
              <a:buChar char="●"/>
            </a:pPr>
            <a:r>
              <a:rPr lang="en"/>
              <a:t>Focus will be to make the most competitive boats first</a:t>
            </a:r>
            <a:endParaRPr/>
          </a:p>
          <a:p>
            <a:pPr indent="-152400" lvl="0" marL="177800" rtl="0" algn="l">
              <a:lnSpc>
                <a:spcPct val="90000"/>
              </a:lnSpc>
              <a:spcBef>
                <a:spcPts val="800"/>
              </a:spcBef>
              <a:spcAft>
                <a:spcPts val="1200"/>
              </a:spcAft>
              <a:buClr>
                <a:schemeClr val="dk1"/>
              </a:buClr>
              <a:buSzPts val="1800"/>
              <a:buChar char="●"/>
            </a:pPr>
            <a:r>
              <a:rPr lang="en"/>
              <a:t>Opportunity to race for recreational rowers will depend on number of members signing up. Mixed 8 (at least 4 women) can be quite a bit of fun!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